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55" d="100"/>
          <a:sy n="55" d="100"/>
        </p:scale>
        <p:origin x="10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3/31/2020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3/31/2020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3/31/2020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3/31/2020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3/31/2020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3/31/2020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3/31/2020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3/31/2020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3/31/2020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3/31/2020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3/31/2020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Principles of Business </a:t>
            </a:r>
            <a:br>
              <a:rPr lang="en-US" dirty="0" smtClean="0"/>
            </a:br>
            <a:r>
              <a:rPr lang="en-US" dirty="0" smtClean="0"/>
              <a:t>Unit: Business Finance</a:t>
            </a:r>
            <a:endParaRPr lang="en-US" dirty="0"/>
          </a:p>
        </p:txBody>
      </p:sp>
      <p:sp>
        <p:nvSpPr>
          <p:cNvPr id="3" name="Subtitle 2"/>
          <p:cNvSpPr>
            <a:spLocks noGrp="1"/>
          </p:cNvSpPr>
          <p:nvPr>
            <p:ph type="subTitle" idx="1"/>
          </p:nvPr>
        </p:nvSpPr>
        <p:spPr>
          <a:xfrm>
            <a:off x="1154955" y="4777380"/>
            <a:ext cx="8825658" cy="1236558"/>
          </a:xfrm>
        </p:spPr>
        <p:txBody>
          <a:bodyPr>
            <a:normAutofit/>
          </a:bodyPr>
          <a:lstStyle/>
          <a:p>
            <a:r>
              <a:rPr lang="en-US" dirty="0" smtClean="0"/>
              <a:t>Teacher Miss. Berry-Johnson</a:t>
            </a:r>
          </a:p>
          <a:p>
            <a:r>
              <a:rPr lang="en-US" dirty="0" smtClean="0"/>
              <a:t>Class : Monday &amp; Wednesday</a:t>
            </a:r>
          </a:p>
          <a:p>
            <a:r>
              <a:rPr lang="en-US" dirty="0" smtClean="0"/>
              <a:t>Time : 11am-12:30pm, 2:30pm– 4pm &amp; 5pm – 6:30pm</a:t>
            </a:r>
            <a:endParaRPr lang="en-US" dirty="0"/>
          </a:p>
        </p:txBody>
      </p:sp>
    </p:spTree>
    <p:extLst>
      <p:ext uri="{BB962C8B-B14F-4D97-AF65-F5344CB8AC3E}">
        <p14:creationId xmlns:p14="http://schemas.microsoft.com/office/powerpoint/2010/main" val="326702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978224"/>
          </a:xfrm>
        </p:spPr>
        <p:txBody>
          <a:bodyPr/>
          <a:lstStyle/>
          <a:p>
            <a:pPr algn="ctr"/>
            <a:r>
              <a:rPr lang="en-US" dirty="0"/>
              <a:t>The regulatory role of the Central Bank in its dealings with commercial banks. </a:t>
            </a:r>
          </a:p>
        </p:txBody>
      </p:sp>
      <p:sp>
        <p:nvSpPr>
          <p:cNvPr id="3" name="Content Placeholder 2"/>
          <p:cNvSpPr>
            <a:spLocks noGrp="1"/>
          </p:cNvSpPr>
          <p:nvPr>
            <p:ph idx="1"/>
          </p:nvPr>
        </p:nvSpPr>
        <p:spPr>
          <a:xfrm>
            <a:off x="1154954" y="2322147"/>
            <a:ext cx="9624415" cy="4324838"/>
          </a:xfrm>
        </p:spPr>
        <p:txBody>
          <a:bodyPr>
            <a:normAutofit lnSpcReduction="10000"/>
          </a:bodyPr>
          <a:lstStyle/>
          <a:p>
            <a:pPr>
              <a:lnSpc>
                <a:spcPct val="150000"/>
              </a:lnSpc>
            </a:pPr>
            <a:r>
              <a:rPr lang="en-US" sz="2000" dirty="0">
                <a:solidFill>
                  <a:schemeClr val="tx1"/>
                </a:solidFill>
              </a:rPr>
              <a:t>The Central Bank is the head of the financial system. All financial institutions including commercial banks are regulated and monitored by the Central Bank.</a:t>
            </a:r>
          </a:p>
          <a:p>
            <a:pPr>
              <a:lnSpc>
                <a:spcPct val="150000"/>
              </a:lnSpc>
            </a:pPr>
            <a:r>
              <a:rPr lang="en-US" sz="2000" dirty="0">
                <a:solidFill>
                  <a:schemeClr val="tx1"/>
                </a:solidFill>
              </a:rPr>
              <a:t>All commercial banks must keep an account with the Central Bank. These balances are used for </a:t>
            </a:r>
            <a:r>
              <a:rPr lang="en-US" sz="2000" dirty="0" err="1">
                <a:solidFill>
                  <a:schemeClr val="tx1"/>
                </a:solidFill>
              </a:rPr>
              <a:t>cheque</a:t>
            </a:r>
            <a:r>
              <a:rPr lang="en-US" sz="2000" dirty="0">
                <a:solidFill>
                  <a:schemeClr val="tx1"/>
                </a:solidFill>
              </a:rPr>
              <a:t> clearing purposes between banks. Payments for </a:t>
            </a:r>
            <a:r>
              <a:rPr lang="en-US" sz="2000" dirty="0" err="1">
                <a:solidFill>
                  <a:schemeClr val="tx1"/>
                </a:solidFill>
              </a:rPr>
              <a:t>cheques</a:t>
            </a:r>
            <a:r>
              <a:rPr lang="en-US" sz="2000" dirty="0">
                <a:solidFill>
                  <a:schemeClr val="tx1"/>
                </a:solidFill>
              </a:rPr>
              <a:t> between banks are set off at the Central Bank’s clearing house. The Central Bank can also demand commercial banks to deposit a certain percentage of their total deposits with the central bank in order to control the money supply.</a:t>
            </a:r>
          </a:p>
          <a:p>
            <a:endParaRPr lang="en-US" dirty="0">
              <a:solidFill>
                <a:schemeClr val="tx1"/>
              </a:solidFill>
            </a:endParaRPr>
          </a:p>
        </p:txBody>
      </p:sp>
    </p:spTree>
    <p:extLst>
      <p:ext uri="{BB962C8B-B14F-4D97-AF65-F5344CB8AC3E}">
        <p14:creationId xmlns:p14="http://schemas.microsoft.com/office/powerpoint/2010/main" val="204819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978224"/>
          </a:xfrm>
        </p:spPr>
        <p:txBody>
          <a:bodyPr/>
          <a:lstStyle/>
          <a:p>
            <a:r>
              <a:rPr lang="en-US" dirty="0"/>
              <a:t>The regulatory role of the Central Bank in its dealings with commercial banks.</a:t>
            </a:r>
          </a:p>
        </p:txBody>
      </p:sp>
      <p:sp>
        <p:nvSpPr>
          <p:cNvPr id="3" name="Content Placeholder 2"/>
          <p:cNvSpPr>
            <a:spLocks noGrp="1"/>
          </p:cNvSpPr>
          <p:nvPr>
            <p:ph idx="1"/>
          </p:nvPr>
        </p:nvSpPr>
        <p:spPr>
          <a:xfrm>
            <a:off x="1154954" y="2339730"/>
            <a:ext cx="9870600" cy="4289670"/>
          </a:xfrm>
        </p:spPr>
        <p:txBody>
          <a:bodyPr>
            <a:normAutofit/>
          </a:bodyPr>
          <a:lstStyle/>
          <a:p>
            <a:pPr>
              <a:lnSpc>
                <a:spcPct val="150000"/>
              </a:lnSpc>
            </a:pPr>
            <a:r>
              <a:rPr lang="en-US" sz="2400" dirty="0">
                <a:solidFill>
                  <a:schemeClr val="tx1"/>
                </a:solidFill>
              </a:rPr>
              <a:t>The Central Bank is a lender of last resort and will aid commercial banks when needed. The Central Bank dictates the interest rate that commercial banks can offer by setting the bank rate. This is the interest rate set by the Central Bank and the rate at which commercial banks and the Central Bank do business, e.g. loans offered by the Central Bank to commercial bank.</a:t>
            </a:r>
          </a:p>
        </p:txBody>
      </p:sp>
    </p:spTree>
    <p:extLst>
      <p:ext uri="{BB962C8B-B14F-4D97-AF65-F5344CB8AC3E}">
        <p14:creationId xmlns:p14="http://schemas.microsoft.com/office/powerpoint/2010/main" val="353885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076" y="685799"/>
            <a:ext cx="9029586" cy="984739"/>
          </a:xfrm>
        </p:spPr>
        <p:txBody>
          <a:bodyPr/>
          <a:lstStyle/>
          <a:p>
            <a:pPr algn="ctr"/>
            <a:r>
              <a:rPr lang="en-US" b="1" dirty="0" smtClean="0"/>
              <a:t/>
            </a:r>
            <a:br>
              <a:rPr lang="en-US" b="1" dirty="0" smtClean="0"/>
            </a:br>
            <a:r>
              <a:rPr lang="en-US" b="1" dirty="0"/>
              <a:t/>
            </a:r>
            <a:br>
              <a:rPr lang="en-US" b="1" dirty="0"/>
            </a:br>
            <a:r>
              <a:rPr lang="en-US" b="1" dirty="0"/>
              <a:t>Strategies to Manage Personal Income</a:t>
            </a:r>
            <a:br>
              <a:rPr lang="en-US" b="1" dirty="0"/>
            </a:br>
            <a:r>
              <a:rPr lang="en-US" dirty="0"/>
              <a:t/>
            </a:r>
            <a:br>
              <a:rPr lang="en-US" dirty="0"/>
            </a:br>
            <a:endParaRPr lang="en-US" dirty="0"/>
          </a:p>
        </p:txBody>
      </p:sp>
      <p:sp>
        <p:nvSpPr>
          <p:cNvPr id="3" name="Content Placeholder 2"/>
          <p:cNvSpPr>
            <a:spLocks noGrp="1"/>
          </p:cNvSpPr>
          <p:nvPr>
            <p:ph idx="1"/>
          </p:nvPr>
        </p:nvSpPr>
        <p:spPr>
          <a:xfrm>
            <a:off x="838431" y="2145322"/>
            <a:ext cx="10609154" cy="4712678"/>
          </a:xfrm>
        </p:spPr>
        <p:txBody>
          <a:bodyPr>
            <a:noAutofit/>
          </a:bodyPr>
          <a:lstStyle/>
          <a:p>
            <a:pPr marL="0" indent="0" algn="ctr">
              <a:lnSpc>
                <a:spcPct val="150000"/>
              </a:lnSpc>
              <a:buNone/>
            </a:pPr>
            <a:r>
              <a:rPr lang="en-US" sz="2000" dirty="0">
                <a:solidFill>
                  <a:schemeClr val="tx1"/>
                </a:solidFill>
              </a:rPr>
              <a:t>Subsequent to the deduction of taxes and other statutory payments the income earner must manage his money to maximize its use. He must exercise and develop habits of careful spending and saving techniques. A good money manager will budget.</a:t>
            </a:r>
          </a:p>
          <a:p>
            <a:pPr marL="0" indent="0" algn="ctr">
              <a:lnSpc>
                <a:spcPct val="150000"/>
              </a:lnSpc>
              <a:buNone/>
            </a:pPr>
            <a:r>
              <a:rPr lang="en-US" sz="2000" dirty="0">
                <a:solidFill>
                  <a:schemeClr val="tx1"/>
                </a:solidFill>
              </a:rPr>
              <a:t>A budget outlines how much of an individual’s income is to be spent on his various expenses; it disciples an individual to live within the constraints of his personal income. The process of preparing a budget involves the record keeping of past expenditures, and making decision based on these about future expenditures. Priorities must be set to meet basic needs and a systematic plan for savings to achieve future goals.</a:t>
            </a:r>
          </a:p>
          <a:p>
            <a:pPr>
              <a:lnSpc>
                <a:spcPct val="150000"/>
              </a:lnSpc>
            </a:pPr>
            <a:endParaRPr lang="en-US" sz="2000" dirty="0">
              <a:solidFill>
                <a:schemeClr val="tx1"/>
              </a:solidFill>
            </a:endParaRPr>
          </a:p>
        </p:txBody>
      </p:sp>
    </p:spTree>
    <p:extLst>
      <p:ext uri="{BB962C8B-B14F-4D97-AF65-F5344CB8AC3E}">
        <p14:creationId xmlns:p14="http://schemas.microsoft.com/office/powerpoint/2010/main" val="229559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Budget</a:t>
            </a:r>
            <a:endParaRPr lang="en-US" dirty="0"/>
          </a:p>
        </p:txBody>
      </p:sp>
      <p:pic>
        <p:nvPicPr>
          <p:cNvPr id="4" name="Content Placeholder 3"/>
          <p:cNvPicPr>
            <a:picLocks noGrp="1" noChangeAspect="1"/>
          </p:cNvPicPr>
          <p:nvPr>
            <p:ph idx="1"/>
          </p:nvPr>
        </p:nvPicPr>
        <p:blipFill>
          <a:blip r:embed="rId2"/>
          <a:stretch>
            <a:fillRect/>
          </a:stretch>
        </p:blipFill>
        <p:spPr>
          <a:xfrm>
            <a:off x="1538595" y="2145323"/>
            <a:ext cx="8539865" cy="3974123"/>
          </a:xfrm>
          <a:prstGeom prst="rect">
            <a:avLst/>
          </a:prstGeom>
        </p:spPr>
      </p:pic>
    </p:spTree>
    <p:extLst>
      <p:ext uri="{BB962C8B-B14F-4D97-AF65-F5344CB8AC3E}">
        <p14:creationId xmlns:p14="http://schemas.microsoft.com/office/powerpoint/2010/main" val="275014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Short Term Financing</a:t>
            </a:r>
            <a:endParaRPr lang="en-US" dirty="0"/>
          </a:p>
        </p:txBody>
      </p:sp>
      <p:sp>
        <p:nvSpPr>
          <p:cNvPr id="3" name="Content Placeholder 2"/>
          <p:cNvSpPr>
            <a:spLocks noGrp="1"/>
          </p:cNvSpPr>
          <p:nvPr>
            <p:ph idx="1"/>
          </p:nvPr>
        </p:nvSpPr>
        <p:spPr/>
        <p:txBody>
          <a:bodyPr>
            <a:normAutofit/>
          </a:bodyPr>
          <a:lstStyle/>
          <a:p>
            <a:pPr marL="0" indent="0" algn="ctr">
              <a:lnSpc>
                <a:spcPct val="150000"/>
              </a:lnSpc>
              <a:buNone/>
            </a:pPr>
            <a:r>
              <a:rPr lang="en-US" sz="2400" dirty="0">
                <a:solidFill>
                  <a:schemeClr val="tx1"/>
                </a:solidFill>
              </a:rPr>
              <a:t>Short-term capital may be accessed through the money market. Institutions in the money market include commercial banks, merchant banks, credit unions and discount houses. Borrowers are required to repay within a short-term e.g. 1 to 5 years.</a:t>
            </a:r>
          </a:p>
        </p:txBody>
      </p:sp>
    </p:spTree>
    <p:extLst>
      <p:ext uri="{BB962C8B-B14F-4D97-AF65-F5344CB8AC3E}">
        <p14:creationId xmlns:p14="http://schemas.microsoft.com/office/powerpoint/2010/main" val="335337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Long Term Financing </a:t>
            </a:r>
            <a:endParaRPr lang="en-US" dirty="0"/>
          </a:p>
        </p:txBody>
      </p:sp>
      <p:sp>
        <p:nvSpPr>
          <p:cNvPr id="3" name="Content Placeholder 2"/>
          <p:cNvSpPr>
            <a:spLocks noGrp="1"/>
          </p:cNvSpPr>
          <p:nvPr>
            <p:ph idx="1"/>
          </p:nvPr>
        </p:nvSpPr>
        <p:spPr>
          <a:xfrm>
            <a:off x="1154954" y="2216639"/>
            <a:ext cx="8825659" cy="3416300"/>
          </a:xfrm>
        </p:spPr>
        <p:txBody>
          <a:bodyPr>
            <a:normAutofit/>
          </a:bodyPr>
          <a:lstStyle/>
          <a:p>
            <a:pPr marL="0" indent="0" algn="ctr">
              <a:lnSpc>
                <a:spcPct val="150000"/>
              </a:lnSpc>
              <a:buNone/>
            </a:pPr>
            <a:endParaRPr lang="en-US" sz="2400" dirty="0" smtClean="0">
              <a:solidFill>
                <a:schemeClr val="tx1"/>
              </a:solidFill>
            </a:endParaRPr>
          </a:p>
          <a:p>
            <a:pPr marL="0" indent="0" algn="ctr">
              <a:lnSpc>
                <a:spcPct val="150000"/>
              </a:lnSpc>
              <a:buNone/>
            </a:pPr>
            <a:r>
              <a:rPr lang="en-US" sz="2400" dirty="0" smtClean="0">
                <a:solidFill>
                  <a:schemeClr val="tx1"/>
                </a:solidFill>
              </a:rPr>
              <a:t>Long </a:t>
            </a:r>
            <a:r>
              <a:rPr lang="en-US" sz="2400" dirty="0">
                <a:solidFill>
                  <a:schemeClr val="tx1"/>
                </a:solidFill>
              </a:rPr>
              <a:t>–term capital may be accessed through building societies, the stock exchange, unit trust companies and development banks. Borrowers are given a much longer repayment periods e.g. up to 20 years. </a:t>
            </a:r>
          </a:p>
        </p:txBody>
      </p:sp>
    </p:spTree>
    <p:extLst>
      <p:ext uri="{BB962C8B-B14F-4D97-AF65-F5344CB8AC3E}">
        <p14:creationId xmlns:p14="http://schemas.microsoft.com/office/powerpoint/2010/main" val="830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Forms of Savings and Investments</a:t>
            </a:r>
          </a:p>
        </p:txBody>
      </p:sp>
      <p:sp>
        <p:nvSpPr>
          <p:cNvPr id="3" name="Content Placeholder 2"/>
          <p:cNvSpPr>
            <a:spLocks noGrp="1"/>
          </p:cNvSpPr>
          <p:nvPr>
            <p:ph idx="1"/>
          </p:nvPr>
        </p:nvSpPr>
        <p:spPr>
          <a:xfrm>
            <a:off x="1154954" y="2304562"/>
            <a:ext cx="8825659" cy="4377592"/>
          </a:xfrm>
        </p:spPr>
        <p:txBody>
          <a:bodyPr>
            <a:normAutofit/>
          </a:bodyPr>
          <a:lstStyle/>
          <a:p>
            <a:pPr marL="0" indent="0" algn="ctr">
              <a:lnSpc>
                <a:spcPct val="150000"/>
              </a:lnSpc>
              <a:buNone/>
            </a:pPr>
            <a:r>
              <a:rPr lang="en-US" sz="2400" dirty="0">
                <a:solidFill>
                  <a:schemeClr val="tx1"/>
                </a:solidFill>
              </a:rPr>
              <a:t>Savings is defined as money set aside or not spent from ones personal income. Money saved is most effective in an interest bearing facility such as a commercial bank to keep up with inflation which reduces the value of money over time. Other forms of savings include, the credit union and partner (meeting turn, </a:t>
            </a:r>
            <a:r>
              <a:rPr lang="en-US" sz="2400" dirty="0" err="1">
                <a:solidFill>
                  <a:schemeClr val="tx1"/>
                </a:solidFill>
              </a:rPr>
              <a:t>sou</a:t>
            </a:r>
            <a:r>
              <a:rPr lang="en-US" sz="2400" dirty="0">
                <a:solidFill>
                  <a:schemeClr val="tx1"/>
                </a:solidFill>
              </a:rPr>
              <a:t> </a:t>
            </a:r>
            <a:r>
              <a:rPr lang="en-US" sz="2400" dirty="0" err="1">
                <a:solidFill>
                  <a:schemeClr val="tx1"/>
                </a:solidFill>
              </a:rPr>
              <a:t>sou</a:t>
            </a:r>
            <a:r>
              <a:rPr lang="en-US" sz="2400" dirty="0">
                <a:solidFill>
                  <a:schemeClr val="tx1"/>
                </a:solidFill>
              </a:rPr>
              <a:t>, box hand).</a:t>
            </a:r>
          </a:p>
        </p:txBody>
      </p:sp>
    </p:spTree>
    <p:extLst>
      <p:ext uri="{BB962C8B-B14F-4D97-AF65-F5344CB8AC3E}">
        <p14:creationId xmlns:p14="http://schemas.microsoft.com/office/powerpoint/2010/main" val="420430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Forms of Savings and Investments</a:t>
            </a:r>
          </a:p>
        </p:txBody>
      </p:sp>
      <p:sp>
        <p:nvSpPr>
          <p:cNvPr id="3" name="Content Placeholder 2"/>
          <p:cNvSpPr>
            <a:spLocks noGrp="1"/>
          </p:cNvSpPr>
          <p:nvPr>
            <p:ph idx="1"/>
          </p:nvPr>
        </p:nvSpPr>
        <p:spPr>
          <a:xfrm>
            <a:off x="1154954" y="2268415"/>
            <a:ext cx="8825659" cy="3751385"/>
          </a:xfrm>
        </p:spPr>
        <p:txBody>
          <a:bodyPr>
            <a:normAutofit/>
          </a:bodyPr>
          <a:lstStyle/>
          <a:p>
            <a:pPr marL="0" lvl="0" indent="0" algn="ctr">
              <a:lnSpc>
                <a:spcPct val="150000"/>
              </a:lnSpc>
              <a:buNone/>
            </a:pPr>
            <a:r>
              <a:rPr lang="en-US" sz="2400" dirty="0">
                <a:solidFill>
                  <a:schemeClr val="tx1"/>
                </a:solidFill>
              </a:rPr>
              <a:t>Deferred Income and Investments - Investment is defined as methods of increasing wealth. It differs from savings as it involves risks. Earning from capital invested is usually much higher than interest earned on savings. Forms of investments include: unit trust companies, the stock exchange and starting a business.</a:t>
            </a:r>
          </a:p>
          <a:p>
            <a:pPr algn="ctr">
              <a:lnSpc>
                <a:spcPct val="150000"/>
              </a:lnSpc>
            </a:pPr>
            <a:endParaRPr lang="en-US" sz="2400" dirty="0">
              <a:solidFill>
                <a:schemeClr val="tx1"/>
              </a:solidFill>
            </a:endParaRPr>
          </a:p>
        </p:txBody>
      </p:sp>
    </p:spTree>
    <p:extLst>
      <p:ext uri="{BB962C8B-B14F-4D97-AF65-F5344CB8AC3E}">
        <p14:creationId xmlns:p14="http://schemas.microsoft.com/office/powerpoint/2010/main" val="397456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56138"/>
            <a:ext cx="8761413" cy="949570"/>
          </a:xfrm>
        </p:spPr>
        <p:txBody>
          <a:bodyPr/>
          <a:lstStyle/>
          <a:p>
            <a:pPr algn="ctr"/>
            <a:r>
              <a:rPr lang="en-US" b="1" dirty="0" smtClean="0"/>
              <a:t>The </a:t>
            </a:r>
            <a:r>
              <a:rPr lang="en-US" b="1" dirty="0"/>
              <a:t>stock market </a:t>
            </a:r>
            <a:r>
              <a:rPr lang="en-US" dirty="0"/>
              <a:t/>
            </a:r>
            <a:br>
              <a:rPr lang="en-US" dirty="0"/>
            </a:br>
            <a:endParaRPr lang="en-US" dirty="0"/>
          </a:p>
        </p:txBody>
      </p:sp>
      <p:sp>
        <p:nvSpPr>
          <p:cNvPr id="3" name="Content Placeholder 2"/>
          <p:cNvSpPr>
            <a:spLocks noGrp="1"/>
          </p:cNvSpPr>
          <p:nvPr>
            <p:ph idx="1"/>
          </p:nvPr>
        </p:nvSpPr>
        <p:spPr>
          <a:xfrm>
            <a:off x="750508" y="2250831"/>
            <a:ext cx="10486061" cy="4132384"/>
          </a:xfrm>
        </p:spPr>
        <p:txBody>
          <a:bodyPr>
            <a:normAutofit fontScale="92500"/>
          </a:bodyPr>
          <a:lstStyle/>
          <a:p>
            <a:pPr marL="0" indent="0" algn="ctr">
              <a:lnSpc>
                <a:spcPct val="150000"/>
              </a:lnSpc>
              <a:buNone/>
            </a:pPr>
            <a:r>
              <a:rPr lang="en-US" sz="2400" dirty="0">
                <a:solidFill>
                  <a:schemeClr val="tx1"/>
                </a:solidFill>
              </a:rPr>
              <a:t>The stock market facilitates the trading of stocks/shares between buyers and sellers. </a:t>
            </a:r>
            <a:r>
              <a:rPr lang="en-US" sz="2400" b="1" dirty="0">
                <a:solidFill>
                  <a:schemeClr val="tx1"/>
                </a:solidFill>
              </a:rPr>
              <a:t>The Stock Exchange </a:t>
            </a:r>
            <a:r>
              <a:rPr lang="en-US" sz="2400" dirty="0">
                <a:solidFill>
                  <a:schemeClr val="tx1"/>
                </a:solidFill>
              </a:rPr>
              <a:t>is the governing body that overseas and regulates the activities of the stock market. Companies that wish to obtain capital to expand may offer shares for sale on the stock market. It is therefore essential to the expansion of businesses in an economy. It provides a form of investment for persons who are very speculative and will buy stocks for resale at higher anticipated prices.</a:t>
            </a:r>
          </a:p>
          <a:p>
            <a:endParaRPr lang="en-US" dirty="0">
              <a:solidFill>
                <a:schemeClr val="tx1"/>
              </a:solidFill>
            </a:endParaRPr>
          </a:p>
        </p:txBody>
      </p:sp>
    </p:spTree>
    <p:extLst>
      <p:ext uri="{BB962C8B-B14F-4D97-AF65-F5344CB8AC3E}">
        <p14:creationId xmlns:p14="http://schemas.microsoft.com/office/powerpoint/2010/main" val="975791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Companies on the Stock Market</a:t>
            </a:r>
            <a:endParaRPr lang="en-US" dirty="0"/>
          </a:p>
        </p:txBody>
      </p:sp>
      <p:pic>
        <p:nvPicPr>
          <p:cNvPr id="4" name="Content Placeholder 3"/>
          <p:cNvPicPr>
            <a:picLocks noGrp="1" noChangeAspect="1"/>
          </p:cNvPicPr>
          <p:nvPr>
            <p:ph idx="1"/>
          </p:nvPr>
        </p:nvPicPr>
        <p:blipFill>
          <a:blip r:embed="rId2"/>
          <a:stretch>
            <a:fillRect/>
          </a:stretch>
        </p:blipFill>
        <p:spPr>
          <a:xfrm>
            <a:off x="457201" y="2275497"/>
            <a:ext cx="7425876" cy="4265979"/>
          </a:xfrm>
          <a:prstGeom prst="rect">
            <a:avLst/>
          </a:prstGeom>
        </p:spPr>
      </p:pic>
      <p:pic>
        <p:nvPicPr>
          <p:cNvPr id="5" name="Picture 4"/>
          <p:cNvPicPr>
            <a:picLocks noChangeAspect="1"/>
          </p:cNvPicPr>
          <p:nvPr/>
        </p:nvPicPr>
        <p:blipFill>
          <a:blip r:embed="rId3"/>
          <a:stretch>
            <a:fillRect/>
          </a:stretch>
        </p:blipFill>
        <p:spPr>
          <a:xfrm>
            <a:off x="8123594" y="2899996"/>
            <a:ext cx="3585546" cy="1285142"/>
          </a:xfrm>
          <a:prstGeom prst="rect">
            <a:avLst/>
          </a:prstGeom>
        </p:spPr>
      </p:pic>
    </p:spTree>
    <p:extLst>
      <p:ext uri="{BB962C8B-B14F-4D97-AF65-F5344CB8AC3E}">
        <p14:creationId xmlns:p14="http://schemas.microsoft.com/office/powerpoint/2010/main" val="394668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Commercial Bank</a:t>
            </a:r>
            <a:endParaRPr lang="en-US" dirty="0"/>
          </a:p>
        </p:txBody>
      </p:sp>
      <p:sp>
        <p:nvSpPr>
          <p:cNvPr id="3" name="Content Placeholder 2"/>
          <p:cNvSpPr>
            <a:spLocks noGrp="1"/>
          </p:cNvSpPr>
          <p:nvPr>
            <p:ph idx="1"/>
          </p:nvPr>
        </p:nvSpPr>
        <p:spPr>
          <a:xfrm>
            <a:off x="1122830" y="2392484"/>
            <a:ext cx="8825659" cy="4008315"/>
          </a:xfrm>
        </p:spPr>
        <p:txBody>
          <a:bodyPr>
            <a:normAutofit/>
          </a:bodyPr>
          <a:lstStyle/>
          <a:p>
            <a:pPr marL="0" indent="0">
              <a:buNone/>
            </a:pPr>
            <a:r>
              <a:rPr lang="en-US" sz="2400" b="1" dirty="0" smtClean="0">
                <a:solidFill>
                  <a:schemeClr val="tx1"/>
                </a:solidFill>
              </a:rPr>
              <a:t>Definition</a:t>
            </a:r>
          </a:p>
          <a:p>
            <a:pPr marL="0" indent="0" algn="ctr">
              <a:buNone/>
            </a:pPr>
            <a:r>
              <a:rPr lang="en-US" sz="2400" dirty="0" smtClean="0">
                <a:solidFill>
                  <a:schemeClr val="tx1"/>
                </a:solidFill>
              </a:rPr>
              <a:t>‘A </a:t>
            </a:r>
            <a:r>
              <a:rPr lang="en-US" sz="2400" dirty="0">
                <a:solidFill>
                  <a:schemeClr val="tx1"/>
                </a:solidFill>
              </a:rPr>
              <a:t>bank that offers </a:t>
            </a:r>
            <a:r>
              <a:rPr lang="en-US" sz="2400" dirty="0" smtClean="0">
                <a:solidFill>
                  <a:schemeClr val="tx1"/>
                </a:solidFill>
              </a:rPr>
              <a:t>financial services </a:t>
            </a:r>
            <a:r>
              <a:rPr lang="en-US" sz="2400" dirty="0">
                <a:solidFill>
                  <a:schemeClr val="tx1"/>
                </a:solidFill>
              </a:rPr>
              <a:t>to the general public and to companies</a:t>
            </a:r>
            <a:r>
              <a:rPr lang="en-US" sz="2400" dirty="0" smtClean="0">
                <a:solidFill>
                  <a:schemeClr val="tx1"/>
                </a:solidFill>
              </a:rPr>
              <a:t>.’</a:t>
            </a:r>
            <a:endParaRPr lang="en-US" sz="2400" b="1" dirty="0" smtClean="0">
              <a:solidFill>
                <a:schemeClr val="tx1"/>
              </a:solidFill>
            </a:endParaRPr>
          </a:p>
          <a:p>
            <a:pPr marL="0" indent="0" algn="ctr">
              <a:buNone/>
            </a:pPr>
            <a:endParaRPr lang="en-US" sz="2400" b="1" dirty="0" smtClean="0">
              <a:solidFill>
                <a:schemeClr val="tx1"/>
              </a:solidFill>
            </a:endParaRPr>
          </a:p>
          <a:p>
            <a:pPr marL="0" indent="0" algn="ctr">
              <a:buNone/>
            </a:pPr>
            <a:r>
              <a:rPr lang="en-US" sz="2400" dirty="0" smtClean="0">
                <a:solidFill>
                  <a:schemeClr val="tx1"/>
                </a:solidFill>
              </a:rPr>
              <a:t>‘A </a:t>
            </a:r>
            <a:r>
              <a:rPr lang="en-US" sz="2400" dirty="0">
                <a:solidFill>
                  <a:schemeClr val="tx1"/>
                </a:solidFill>
              </a:rPr>
              <a:t>commercial bank is a financial institution which performs the functions of accepting deposits from the general public and giving loans for investment with the aim of earning profit</a:t>
            </a:r>
            <a:r>
              <a:rPr lang="en-US" sz="2400" dirty="0" smtClean="0">
                <a:solidFill>
                  <a:schemeClr val="tx1"/>
                </a:solidFill>
              </a:rPr>
              <a:t>.’</a:t>
            </a:r>
            <a:endParaRPr lang="en-US" sz="2400" dirty="0">
              <a:solidFill>
                <a:schemeClr val="tx1"/>
              </a:solidFill>
            </a:endParaRPr>
          </a:p>
        </p:txBody>
      </p:sp>
      <p:pic>
        <p:nvPicPr>
          <p:cNvPr id="4" name="Picture 3"/>
          <p:cNvPicPr>
            <a:picLocks noChangeAspect="1"/>
          </p:cNvPicPr>
          <p:nvPr/>
        </p:nvPicPr>
        <p:blipFill>
          <a:blip r:embed="rId2"/>
          <a:stretch>
            <a:fillRect/>
          </a:stretch>
        </p:blipFill>
        <p:spPr>
          <a:xfrm>
            <a:off x="332873" y="3481753"/>
            <a:ext cx="1068265" cy="1068265"/>
          </a:xfrm>
          <a:prstGeom prst="rect">
            <a:avLst/>
          </a:prstGeom>
        </p:spPr>
      </p:pic>
      <p:pic>
        <p:nvPicPr>
          <p:cNvPr id="5" name="Picture 4"/>
          <p:cNvPicPr>
            <a:picLocks noChangeAspect="1"/>
          </p:cNvPicPr>
          <p:nvPr/>
        </p:nvPicPr>
        <p:blipFill>
          <a:blip r:embed="rId3"/>
          <a:stretch>
            <a:fillRect/>
          </a:stretch>
        </p:blipFill>
        <p:spPr>
          <a:xfrm>
            <a:off x="10070047" y="2738041"/>
            <a:ext cx="1336798" cy="1487423"/>
          </a:xfrm>
          <a:prstGeom prst="rect">
            <a:avLst/>
          </a:prstGeom>
        </p:spPr>
      </p:pic>
      <p:pic>
        <p:nvPicPr>
          <p:cNvPr id="6" name="Picture 5"/>
          <p:cNvPicPr>
            <a:picLocks noChangeAspect="1"/>
          </p:cNvPicPr>
          <p:nvPr/>
        </p:nvPicPr>
        <p:blipFill>
          <a:blip r:embed="rId4"/>
          <a:stretch>
            <a:fillRect/>
          </a:stretch>
        </p:blipFill>
        <p:spPr>
          <a:xfrm>
            <a:off x="9948489" y="4904642"/>
            <a:ext cx="1496157" cy="1496157"/>
          </a:xfrm>
          <a:prstGeom prst="rect">
            <a:avLst/>
          </a:prstGeom>
        </p:spPr>
      </p:pic>
    </p:spTree>
    <p:extLst>
      <p:ext uri="{BB962C8B-B14F-4D97-AF65-F5344CB8AC3E}">
        <p14:creationId xmlns:p14="http://schemas.microsoft.com/office/powerpoint/2010/main" val="16649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Bear Market</a:t>
            </a:r>
            <a:endParaRPr lang="en-US" dirty="0"/>
          </a:p>
        </p:txBody>
      </p:sp>
      <p:sp>
        <p:nvSpPr>
          <p:cNvPr id="3" name="Content Placeholder 2"/>
          <p:cNvSpPr>
            <a:spLocks noGrp="1"/>
          </p:cNvSpPr>
          <p:nvPr>
            <p:ph idx="1"/>
          </p:nvPr>
        </p:nvSpPr>
        <p:spPr>
          <a:xfrm>
            <a:off x="1154954" y="2450409"/>
            <a:ext cx="8825659" cy="3416300"/>
          </a:xfrm>
        </p:spPr>
        <p:txBody>
          <a:bodyPr>
            <a:normAutofit/>
          </a:bodyPr>
          <a:lstStyle/>
          <a:p>
            <a:pPr marL="0" indent="0" algn="ctr">
              <a:lnSpc>
                <a:spcPct val="150000"/>
              </a:lnSpc>
              <a:buNone/>
            </a:pPr>
            <a:r>
              <a:rPr lang="en-US" sz="2800" dirty="0">
                <a:solidFill>
                  <a:schemeClr val="tx1"/>
                </a:solidFill>
              </a:rPr>
              <a:t>These are speculators who sell securities because they expect the price to fall soon. A bear market is a stock market that is slow moving i.e. investors are not keen on buying stocks.</a:t>
            </a:r>
          </a:p>
        </p:txBody>
      </p:sp>
      <p:pic>
        <p:nvPicPr>
          <p:cNvPr id="4" name="Picture 3"/>
          <p:cNvPicPr>
            <a:picLocks noChangeAspect="1"/>
          </p:cNvPicPr>
          <p:nvPr/>
        </p:nvPicPr>
        <p:blipFill>
          <a:blip r:embed="rId2"/>
          <a:stretch>
            <a:fillRect/>
          </a:stretch>
        </p:blipFill>
        <p:spPr>
          <a:xfrm>
            <a:off x="8529747" y="4484569"/>
            <a:ext cx="3195271" cy="2151917"/>
          </a:xfrm>
          <a:prstGeom prst="rect">
            <a:avLst/>
          </a:prstGeom>
        </p:spPr>
      </p:pic>
    </p:spTree>
    <p:extLst>
      <p:ext uri="{BB962C8B-B14F-4D97-AF65-F5344CB8AC3E}">
        <p14:creationId xmlns:p14="http://schemas.microsoft.com/office/powerpoint/2010/main" val="4194458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20969"/>
            <a:ext cx="8761413" cy="879231"/>
          </a:xfrm>
        </p:spPr>
        <p:txBody>
          <a:bodyPr/>
          <a:lstStyle/>
          <a:p>
            <a:pPr algn="ctr"/>
            <a:r>
              <a:rPr lang="en-US" b="1" dirty="0" smtClean="0"/>
              <a:t>Bull Market</a:t>
            </a:r>
            <a:r>
              <a:rPr lang="en-US" dirty="0"/>
              <a:t/>
            </a:r>
            <a:br>
              <a:rPr lang="en-US" dirty="0"/>
            </a:br>
            <a:endParaRPr lang="en-US" dirty="0"/>
          </a:p>
        </p:txBody>
      </p:sp>
      <p:sp>
        <p:nvSpPr>
          <p:cNvPr id="3" name="Content Placeholder 2"/>
          <p:cNvSpPr>
            <a:spLocks noGrp="1"/>
          </p:cNvSpPr>
          <p:nvPr>
            <p:ph idx="1"/>
          </p:nvPr>
        </p:nvSpPr>
        <p:spPr>
          <a:xfrm>
            <a:off x="1154954" y="2269393"/>
            <a:ext cx="8825659" cy="4272084"/>
          </a:xfrm>
        </p:spPr>
        <p:txBody>
          <a:bodyPr>
            <a:normAutofit/>
          </a:bodyPr>
          <a:lstStyle/>
          <a:p>
            <a:pPr marL="0" indent="0" algn="ctr">
              <a:lnSpc>
                <a:spcPct val="150000"/>
              </a:lnSpc>
              <a:buNone/>
            </a:pPr>
            <a:r>
              <a:rPr lang="en-US" sz="2800" dirty="0">
                <a:solidFill>
                  <a:schemeClr val="tx1"/>
                </a:solidFill>
              </a:rPr>
              <a:t>These are speculators who buy securities because they think the price will rise soon. A bull market that is very active with high interest in the buying and selling shares.</a:t>
            </a:r>
          </a:p>
        </p:txBody>
      </p:sp>
      <p:pic>
        <p:nvPicPr>
          <p:cNvPr id="4" name="Picture 3"/>
          <p:cNvPicPr>
            <a:picLocks noChangeAspect="1"/>
          </p:cNvPicPr>
          <p:nvPr/>
        </p:nvPicPr>
        <p:blipFill>
          <a:blip r:embed="rId2"/>
          <a:stretch>
            <a:fillRect/>
          </a:stretch>
        </p:blipFill>
        <p:spPr>
          <a:xfrm>
            <a:off x="7614137" y="4266065"/>
            <a:ext cx="3341078" cy="2401824"/>
          </a:xfrm>
          <a:prstGeom prst="rect">
            <a:avLst/>
          </a:prstGeom>
        </p:spPr>
      </p:pic>
    </p:spTree>
    <p:extLst>
      <p:ext uri="{BB962C8B-B14F-4D97-AF65-F5344CB8AC3E}">
        <p14:creationId xmlns:p14="http://schemas.microsoft.com/office/powerpoint/2010/main" val="2221299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50631"/>
            <a:ext cx="8761413" cy="924494"/>
          </a:xfrm>
        </p:spPr>
        <p:txBody>
          <a:bodyPr/>
          <a:lstStyle/>
          <a:p>
            <a:pPr algn="ctr"/>
            <a:r>
              <a:rPr lang="en-US" b="1" dirty="0"/>
              <a:t>Stags</a:t>
            </a:r>
            <a:r>
              <a:rPr lang="en-US" dirty="0"/>
              <a:t/>
            </a:r>
            <a:br>
              <a:rPr lang="en-US" dirty="0"/>
            </a:br>
            <a:endParaRPr lang="en-US" dirty="0"/>
          </a:p>
        </p:txBody>
      </p:sp>
      <p:sp>
        <p:nvSpPr>
          <p:cNvPr id="3" name="Content Placeholder 2"/>
          <p:cNvSpPr>
            <a:spLocks noGrp="1"/>
          </p:cNvSpPr>
          <p:nvPr>
            <p:ph idx="1"/>
          </p:nvPr>
        </p:nvSpPr>
        <p:spPr>
          <a:xfrm>
            <a:off x="1154954" y="2357315"/>
            <a:ext cx="8825659" cy="3416300"/>
          </a:xfrm>
        </p:spPr>
        <p:txBody>
          <a:bodyPr>
            <a:normAutofit/>
          </a:bodyPr>
          <a:lstStyle/>
          <a:p>
            <a:pPr marL="0" indent="0" algn="ctr">
              <a:lnSpc>
                <a:spcPct val="150000"/>
              </a:lnSpc>
              <a:buNone/>
            </a:pPr>
            <a:r>
              <a:rPr lang="en-US" sz="2400" dirty="0">
                <a:solidFill>
                  <a:schemeClr val="tx1"/>
                </a:solidFill>
              </a:rPr>
              <a:t>Stags are short term speculators. They are also known as day traders. They carefully watch the movement of stock prices and buy stocks with the intention of quick resale for profits.</a:t>
            </a:r>
          </a:p>
          <a:p>
            <a:pPr marL="0" indent="0" algn="ctr">
              <a:lnSpc>
                <a:spcPct val="150000"/>
              </a:lnSpc>
              <a:buNone/>
            </a:pPr>
            <a:endParaRPr lang="en-US" sz="2400" dirty="0">
              <a:solidFill>
                <a:schemeClr val="tx1"/>
              </a:solidFill>
            </a:endParaRPr>
          </a:p>
        </p:txBody>
      </p:sp>
    </p:spTree>
    <p:extLst>
      <p:ext uri="{BB962C8B-B14F-4D97-AF65-F5344CB8AC3E}">
        <p14:creationId xmlns:p14="http://schemas.microsoft.com/office/powerpoint/2010/main" val="1281032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56138"/>
            <a:ext cx="8761413" cy="924494"/>
          </a:xfrm>
        </p:spPr>
        <p:txBody>
          <a:bodyPr/>
          <a:lstStyle/>
          <a:p>
            <a:pPr algn="ctr"/>
            <a:r>
              <a:rPr lang="en-US" b="1" dirty="0"/>
              <a:t>Cross List</a:t>
            </a:r>
            <a:r>
              <a:rPr lang="en-US" dirty="0"/>
              <a:t/>
            </a:r>
            <a:br>
              <a:rPr lang="en-US" dirty="0"/>
            </a:br>
            <a:endParaRPr lang="en-US" dirty="0"/>
          </a:p>
        </p:txBody>
      </p:sp>
      <p:sp>
        <p:nvSpPr>
          <p:cNvPr id="3" name="Content Placeholder 2"/>
          <p:cNvSpPr>
            <a:spLocks noGrp="1"/>
          </p:cNvSpPr>
          <p:nvPr>
            <p:ph idx="1"/>
          </p:nvPr>
        </p:nvSpPr>
        <p:spPr/>
        <p:txBody>
          <a:bodyPr/>
          <a:lstStyle/>
          <a:p>
            <a:pPr marL="0" indent="0" algn="ctr">
              <a:lnSpc>
                <a:spcPct val="150000"/>
              </a:lnSpc>
              <a:buNone/>
            </a:pPr>
            <a:r>
              <a:rPr lang="en-US" sz="2400" dirty="0">
                <a:solidFill>
                  <a:schemeClr val="tx1"/>
                </a:solidFill>
              </a:rPr>
              <a:t>Cross listing occurs </a:t>
            </a:r>
            <a:r>
              <a:rPr lang="en-US" sz="2400" dirty="0" smtClean="0">
                <a:solidFill>
                  <a:schemeClr val="tx1"/>
                </a:solidFill>
              </a:rPr>
              <a:t>when a </a:t>
            </a:r>
            <a:r>
              <a:rPr lang="en-US" sz="2400" dirty="0">
                <a:solidFill>
                  <a:schemeClr val="tx1"/>
                </a:solidFill>
              </a:rPr>
              <a:t>company</a:t>
            </a:r>
            <a:r>
              <a:rPr lang="en-US" sz="2400" b="1" dirty="0">
                <a:solidFill>
                  <a:schemeClr val="tx1"/>
                </a:solidFill>
              </a:rPr>
              <a:t> </a:t>
            </a:r>
            <a:r>
              <a:rPr lang="en-US" sz="2400" dirty="0">
                <a:solidFill>
                  <a:schemeClr val="tx1"/>
                </a:solidFill>
              </a:rPr>
              <a:t>lists shares on more than one stock exchange. It not only lists stocks for sale on the exchange in the country which it operates but also on other exchanges.</a:t>
            </a:r>
          </a:p>
          <a:p>
            <a:pPr marL="0" indent="0">
              <a:lnSpc>
                <a:spcPct val="150000"/>
              </a:lnSpc>
              <a:buNone/>
            </a:pPr>
            <a:endParaRPr lang="en-US" dirty="0"/>
          </a:p>
        </p:txBody>
      </p:sp>
    </p:spTree>
    <p:extLst>
      <p:ext uri="{BB962C8B-B14F-4D97-AF65-F5344CB8AC3E}">
        <p14:creationId xmlns:p14="http://schemas.microsoft.com/office/powerpoint/2010/main" val="3108481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73723"/>
            <a:ext cx="8761413" cy="1037491"/>
          </a:xfrm>
        </p:spPr>
        <p:txBody>
          <a:bodyPr/>
          <a:lstStyle/>
          <a:p>
            <a:pPr algn="ctr"/>
            <a:r>
              <a:rPr lang="en-US" b="1" dirty="0"/>
              <a:t>Stock Broker</a:t>
            </a:r>
            <a:r>
              <a:rPr lang="en-US" dirty="0"/>
              <a:t/>
            </a:r>
            <a:br>
              <a:rPr lang="en-US" dirty="0"/>
            </a:br>
            <a:endParaRPr lang="en-US" dirty="0"/>
          </a:p>
        </p:txBody>
      </p:sp>
      <p:sp>
        <p:nvSpPr>
          <p:cNvPr id="3" name="Content Placeholder 2"/>
          <p:cNvSpPr>
            <a:spLocks noGrp="1"/>
          </p:cNvSpPr>
          <p:nvPr>
            <p:ph idx="1"/>
          </p:nvPr>
        </p:nvSpPr>
        <p:spPr>
          <a:xfrm>
            <a:off x="1154954" y="2286977"/>
            <a:ext cx="8825659" cy="3416300"/>
          </a:xfrm>
        </p:spPr>
        <p:txBody>
          <a:bodyPr>
            <a:normAutofit/>
          </a:bodyPr>
          <a:lstStyle/>
          <a:p>
            <a:pPr marL="0" indent="0" algn="ctr">
              <a:lnSpc>
                <a:spcPct val="150000"/>
              </a:lnSpc>
              <a:buNone/>
            </a:pPr>
            <a:r>
              <a:rPr lang="en-US" sz="2800" dirty="0"/>
              <a:t>This is someone who is authorized to buy and sell shares. Persons wishing to buy or sell shares must contact a stock broker who will buy or sell shares on their behalf.</a:t>
            </a:r>
          </a:p>
        </p:txBody>
      </p:sp>
    </p:spTree>
    <p:extLst>
      <p:ext uri="{BB962C8B-B14F-4D97-AF65-F5344CB8AC3E}">
        <p14:creationId xmlns:p14="http://schemas.microsoft.com/office/powerpoint/2010/main" val="4170165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Online Trading</a:t>
            </a:r>
            <a:endParaRPr lang="en-US" dirty="0"/>
          </a:p>
        </p:txBody>
      </p:sp>
      <p:sp>
        <p:nvSpPr>
          <p:cNvPr id="3" name="Content Placeholder 2"/>
          <p:cNvSpPr>
            <a:spLocks noGrp="1"/>
          </p:cNvSpPr>
          <p:nvPr>
            <p:ph idx="1"/>
          </p:nvPr>
        </p:nvSpPr>
        <p:spPr>
          <a:xfrm>
            <a:off x="1154954" y="2603500"/>
            <a:ext cx="10855338" cy="3416300"/>
          </a:xfrm>
        </p:spPr>
        <p:txBody>
          <a:bodyPr numCol="2">
            <a:normAutofit/>
          </a:bodyPr>
          <a:lstStyle/>
          <a:p>
            <a:pPr marL="0" indent="0" algn="ctr">
              <a:lnSpc>
                <a:spcPct val="150000"/>
              </a:lnSpc>
              <a:buNone/>
            </a:pPr>
            <a:r>
              <a:rPr lang="en-US" sz="2400" dirty="0">
                <a:solidFill>
                  <a:schemeClr val="tx1"/>
                </a:solidFill>
              </a:rPr>
              <a:t>This is act of placing orders whether buying or selling of financial securities such as stocks and bonds through an internet based broker.  It gives the investor an overview of how stocks and the stock market works.</a:t>
            </a:r>
          </a:p>
        </p:txBody>
      </p:sp>
      <p:pic>
        <p:nvPicPr>
          <p:cNvPr id="4" name="Picture 3"/>
          <p:cNvPicPr>
            <a:picLocks noChangeAspect="1"/>
          </p:cNvPicPr>
          <p:nvPr/>
        </p:nvPicPr>
        <p:blipFill>
          <a:blip r:embed="rId2"/>
          <a:stretch>
            <a:fillRect/>
          </a:stretch>
        </p:blipFill>
        <p:spPr>
          <a:xfrm>
            <a:off x="7258782" y="3158029"/>
            <a:ext cx="4593249" cy="3067901"/>
          </a:xfrm>
          <a:prstGeom prst="rect">
            <a:avLst/>
          </a:prstGeom>
        </p:spPr>
      </p:pic>
    </p:spTree>
    <p:extLst>
      <p:ext uri="{BB962C8B-B14F-4D97-AF65-F5344CB8AC3E}">
        <p14:creationId xmlns:p14="http://schemas.microsoft.com/office/powerpoint/2010/main" val="224380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Functions </a:t>
            </a:r>
            <a:r>
              <a:rPr lang="en-US" dirty="0"/>
              <a:t>of Commercial Bank</a:t>
            </a:r>
          </a:p>
        </p:txBody>
      </p:sp>
      <p:sp>
        <p:nvSpPr>
          <p:cNvPr id="3" name="Content Placeholder 2"/>
          <p:cNvSpPr>
            <a:spLocks noGrp="1"/>
          </p:cNvSpPr>
          <p:nvPr>
            <p:ph idx="1"/>
          </p:nvPr>
        </p:nvSpPr>
        <p:spPr>
          <a:xfrm>
            <a:off x="1154954" y="2180492"/>
            <a:ext cx="8825659" cy="4343400"/>
          </a:xfrm>
        </p:spPr>
        <p:txBody>
          <a:bodyPr>
            <a:normAutofit/>
          </a:bodyPr>
          <a:lstStyle/>
          <a:p>
            <a:pPr>
              <a:lnSpc>
                <a:spcPct val="150000"/>
              </a:lnSpc>
            </a:pPr>
            <a:r>
              <a:rPr lang="en-US" sz="2400" dirty="0">
                <a:solidFill>
                  <a:schemeClr val="tx1"/>
                </a:solidFill>
              </a:rPr>
              <a:t>Commercial bank accepts money deposits and therefore provides a safe place for saving money</a:t>
            </a:r>
            <a:r>
              <a:rPr lang="en-US" sz="2400" dirty="0" smtClean="0">
                <a:solidFill>
                  <a:schemeClr val="tx1"/>
                </a:solidFill>
              </a:rPr>
              <a:t>.</a:t>
            </a:r>
          </a:p>
          <a:p>
            <a:pPr>
              <a:lnSpc>
                <a:spcPct val="150000"/>
              </a:lnSpc>
            </a:pPr>
            <a:r>
              <a:rPr lang="en-US" sz="2400" dirty="0" smtClean="0">
                <a:solidFill>
                  <a:schemeClr val="tx1"/>
                </a:solidFill>
              </a:rPr>
              <a:t>Offering </a:t>
            </a:r>
            <a:r>
              <a:rPr lang="en-US" sz="2400" dirty="0">
                <a:solidFill>
                  <a:schemeClr val="tx1"/>
                </a:solidFill>
              </a:rPr>
              <a:t>loans and overdraft to persons who need financial assistance</a:t>
            </a:r>
            <a:r>
              <a:rPr lang="en-US" sz="2400" dirty="0" smtClean="0">
                <a:solidFill>
                  <a:schemeClr val="tx1"/>
                </a:solidFill>
              </a:rPr>
              <a:t>.</a:t>
            </a:r>
          </a:p>
          <a:p>
            <a:pPr>
              <a:lnSpc>
                <a:spcPct val="150000"/>
              </a:lnSpc>
            </a:pPr>
            <a:r>
              <a:rPr lang="en-US" sz="2400" dirty="0">
                <a:solidFill>
                  <a:schemeClr val="tx1"/>
                </a:solidFill>
              </a:rPr>
              <a:t>Assisting customers to easily make payments through standing orders, current accounts and debit cards.</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264294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
            </a:r>
            <a:br>
              <a:rPr lang="en-US" sz="2400" dirty="0" smtClean="0"/>
            </a:br>
            <a:r>
              <a:rPr lang="en-US" dirty="0" smtClean="0"/>
              <a:t>Services </a:t>
            </a:r>
            <a:r>
              <a:rPr lang="en-US" dirty="0"/>
              <a:t>offered by Commercial banks</a:t>
            </a:r>
            <a:br>
              <a:rPr lang="en-US" dirty="0"/>
            </a:br>
            <a:endParaRPr lang="en-US" dirty="0"/>
          </a:p>
        </p:txBody>
      </p:sp>
      <p:sp>
        <p:nvSpPr>
          <p:cNvPr id="3" name="Content Placeholder 2"/>
          <p:cNvSpPr>
            <a:spLocks noGrp="1"/>
          </p:cNvSpPr>
          <p:nvPr>
            <p:ph idx="1"/>
          </p:nvPr>
        </p:nvSpPr>
        <p:spPr>
          <a:xfrm>
            <a:off x="1154954" y="2285999"/>
            <a:ext cx="8825659" cy="4308231"/>
          </a:xfrm>
        </p:spPr>
        <p:txBody>
          <a:bodyPr>
            <a:normAutofit/>
          </a:bodyPr>
          <a:lstStyle/>
          <a:p>
            <a:r>
              <a:rPr lang="en-US" sz="2400" dirty="0">
                <a:solidFill>
                  <a:schemeClr val="tx1"/>
                </a:solidFill>
              </a:rPr>
              <a:t>Commercial banks provide advisory services to clients who wish to borrow a loan to make investments and persons who wish to purchase securities.</a:t>
            </a:r>
          </a:p>
          <a:p>
            <a:r>
              <a:rPr lang="en-US" sz="2400" dirty="0">
                <a:solidFill>
                  <a:schemeClr val="tx1"/>
                </a:solidFill>
              </a:rPr>
              <a:t>Safety deposit boxes at the bank are used to store safely items that individuals deem as highly valuable</a:t>
            </a:r>
            <a:r>
              <a:rPr lang="en-US" sz="2400" dirty="0" smtClean="0">
                <a:solidFill>
                  <a:schemeClr val="tx1"/>
                </a:solidFill>
              </a:rPr>
              <a:t>.</a:t>
            </a:r>
          </a:p>
          <a:p>
            <a:r>
              <a:rPr lang="en-US" sz="2400" dirty="0">
                <a:solidFill>
                  <a:schemeClr val="tx1"/>
                </a:solidFill>
              </a:rPr>
              <a:t>Selling travelers </a:t>
            </a:r>
            <a:r>
              <a:rPr lang="en-US" sz="2400" dirty="0" err="1">
                <a:solidFill>
                  <a:schemeClr val="tx1"/>
                </a:solidFill>
              </a:rPr>
              <a:t>cheques</a:t>
            </a:r>
            <a:r>
              <a:rPr lang="en-US" sz="2400" dirty="0" smtClean="0">
                <a:solidFill>
                  <a:schemeClr val="tx1"/>
                </a:solidFill>
              </a:rPr>
              <a:t>.</a:t>
            </a:r>
          </a:p>
          <a:p>
            <a:r>
              <a:rPr lang="en-US" sz="2400" dirty="0">
                <a:solidFill>
                  <a:schemeClr val="tx1"/>
                </a:solidFill>
              </a:rPr>
              <a:t>Credit cards allows persons to purchase items by using funds that the bank makes available. There is a limit to how much the bank makes available to credit card holders.</a:t>
            </a:r>
          </a:p>
          <a:p>
            <a:endParaRPr lang="en-US" sz="2400" dirty="0">
              <a:solidFill>
                <a:schemeClr val="tx1"/>
              </a:solidFill>
            </a:endParaRPr>
          </a:p>
        </p:txBody>
      </p:sp>
    </p:spTree>
    <p:extLst>
      <p:ext uri="{BB962C8B-B14F-4D97-AF65-F5344CB8AC3E}">
        <p14:creationId xmlns:p14="http://schemas.microsoft.com/office/powerpoint/2010/main" val="276353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Central Bank</a:t>
            </a:r>
            <a:endParaRPr lang="en-US" dirty="0"/>
          </a:p>
        </p:txBody>
      </p:sp>
      <p:sp>
        <p:nvSpPr>
          <p:cNvPr id="3" name="Content Placeholder 2"/>
          <p:cNvSpPr>
            <a:spLocks noGrp="1"/>
          </p:cNvSpPr>
          <p:nvPr>
            <p:ph idx="1"/>
          </p:nvPr>
        </p:nvSpPr>
        <p:spPr>
          <a:xfrm>
            <a:off x="1154954" y="2268415"/>
            <a:ext cx="8825659" cy="4325816"/>
          </a:xfrm>
        </p:spPr>
        <p:txBody>
          <a:bodyPr>
            <a:normAutofit/>
          </a:bodyPr>
          <a:lstStyle/>
          <a:p>
            <a:pPr marL="0" indent="0" algn="ctr">
              <a:buNone/>
            </a:pPr>
            <a:endParaRPr lang="en-US" sz="2400" dirty="0" smtClean="0">
              <a:solidFill>
                <a:schemeClr val="tx1"/>
              </a:solidFill>
            </a:endParaRPr>
          </a:p>
          <a:p>
            <a:pPr marL="0" indent="0" algn="ctr">
              <a:buNone/>
            </a:pPr>
            <a:r>
              <a:rPr lang="en-US" sz="2400" dirty="0" smtClean="0">
                <a:solidFill>
                  <a:schemeClr val="tx1"/>
                </a:solidFill>
              </a:rPr>
              <a:t>‘A </a:t>
            </a:r>
            <a:r>
              <a:rPr lang="en-US" sz="2400" dirty="0">
                <a:solidFill>
                  <a:schemeClr val="tx1"/>
                </a:solidFill>
              </a:rPr>
              <a:t>national bank that provides financial and banking services for its country's government and commercial banking system, as well as implementing the government's monetary policy and issuing currency</a:t>
            </a:r>
            <a:r>
              <a:rPr lang="en-US" sz="2400" dirty="0" smtClean="0">
                <a:solidFill>
                  <a:schemeClr val="tx1"/>
                </a:solidFill>
              </a:rPr>
              <a:t>.’</a:t>
            </a:r>
          </a:p>
          <a:p>
            <a:pPr marL="0" indent="0" algn="ctr">
              <a:buNone/>
            </a:pPr>
            <a:endParaRPr lang="en-US" sz="2400" dirty="0">
              <a:solidFill>
                <a:schemeClr val="tx1"/>
              </a:solidFill>
            </a:endParaRPr>
          </a:p>
        </p:txBody>
      </p:sp>
      <p:pic>
        <p:nvPicPr>
          <p:cNvPr id="4" name="Picture 3"/>
          <p:cNvPicPr>
            <a:picLocks noChangeAspect="1"/>
          </p:cNvPicPr>
          <p:nvPr/>
        </p:nvPicPr>
        <p:blipFill>
          <a:blip r:embed="rId2"/>
          <a:stretch>
            <a:fillRect/>
          </a:stretch>
        </p:blipFill>
        <p:spPr>
          <a:xfrm>
            <a:off x="3841438" y="4431323"/>
            <a:ext cx="3452690" cy="2318971"/>
          </a:xfrm>
          <a:prstGeom prst="rect">
            <a:avLst/>
          </a:prstGeom>
        </p:spPr>
      </p:pic>
    </p:spTree>
    <p:extLst>
      <p:ext uri="{BB962C8B-B14F-4D97-AF65-F5344CB8AC3E}">
        <p14:creationId xmlns:p14="http://schemas.microsoft.com/office/powerpoint/2010/main" val="2364565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Functions of the Central Bank</a:t>
            </a:r>
          </a:p>
        </p:txBody>
      </p:sp>
      <p:sp>
        <p:nvSpPr>
          <p:cNvPr id="3" name="Content Placeholder 2"/>
          <p:cNvSpPr>
            <a:spLocks noGrp="1"/>
          </p:cNvSpPr>
          <p:nvPr>
            <p:ph idx="1"/>
          </p:nvPr>
        </p:nvSpPr>
        <p:spPr>
          <a:xfrm>
            <a:off x="1122830" y="2110154"/>
            <a:ext cx="8825659" cy="4624754"/>
          </a:xfrm>
        </p:spPr>
        <p:txBody>
          <a:bodyPr>
            <a:noAutofit/>
          </a:bodyPr>
          <a:lstStyle/>
          <a:p>
            <a:pPr>
              <a:lnSpc>
                <a:spcPct val="120000"/>
              </a:lnSpc>
            </a:pPr>
            <a:r>
              <a:rPr lang="en-US" sz="2000" dirty="0">
                <a:solidFill>
                  <a:schemeClr val="tx1"/>
                </a:solidFill>
              </a:rPr>
              <a:t>The Central Bank has the sole authority to issue notes and coins</a:t>
            </a:r>
            <a:r>
              <a:rPr lang="en-US" sz="2000" dirty="0" smtClean="0">
                <a:solidFill>
                  <a:schemeClr val="tx1"/>
                </a:solidFill>
              </a:rPr>
              <a:t>.</a:t>
            </a:r>
          </a:p>
          <a:p>
            <a:pPr>
              <a:lnSpc>
                <a:spcPct val="120000"/>
              </a:lnSpc>
            </a:pPr>
            <a:r>
              <a:rPr lang="en-US" sz="2000" dirty="0">
                <a:solidFill>
                  <a:schemeClr val="tx1"/>
                </a:solidFill>
              </a:rPr>
              <a:t>The Central Bank is a banker to the government as it keeps the government accounts</a:t>
            </a:r>
            <a:r>
              <a:rPr lang="en-US" sz="2000" dirty="0" smtClean="0">
                <a:solidFill>
                  <a:schemeClr val="tx1"/>
                </a:solidFill>
              </a:rPr>
              <a:t>.</a:t>
            </a:r>
          </a:p>
          <a:p>
            <a:pPr>
              <a:lnSpc>
                <a:spcPct val="120000"/>
              </a:lnSpc>
            </a:pPr>
            <a:r>
              <a:rPr lang="en-US" sz="2000" dirty="0">
                <a:solidFill>
                  <a:schemeClr val="tx1"/>
                </a:solidFill>
              </a:rPr>
              <a:t>It manages the national debt</a:t>
            </a:r>
            <a:r>
              <a:rPr lang="en-US" sz="2000" dirty="0" smtClean="0">
                <a:solidFill>
                  <a:schemeClr val="tx1"/>
                </a:solidFill>
              </a:rPr>
              <a:t>.</a:t>
            </a:r>
          </a:p>
          <a:p>
            <a:pPr>
              <a:lnSpc>
                <a:spcPct val="120000"/>
              </a:lnSpc>
            </a:pPr>
            <a:r>
              <a:rPr lang="en-US" sz="2000" dirty="0">
                <a:solidFill>
                  <a:schemeClr val="tx1"/>
                </a:solidFill>
              </a:rPr>
              <a:t>It is a banker to all banks as commercial banks must keep an account with the central bank</a:t>
            </a:r>
            <a:r>
              <a:rPr lang="en-US" sz="2000" dirty="0" smtClean="0">
                <a:solidFill>
                  <a:schemeClr val="tx1"/>
                </a:solidFill>
              </a:rPr>
              <a:t>.</a:t>
            </a:r>
          </a:p>
          <a:p>
            <a:pPr>
              <a:lnSpc>
                <a:spcPct val="120000"/>
              </a:lnSpc>
            </a:pPr>
            <a:r>
              <a:rPr lang="en-US" sz="2000" dirty="0">
                <a:solidFill>
                  <a:schemeClr val="tx1"/>
                </a:solidFill>
              </a:rPr>
              <a:t>A lender of last resort-The commercial banks and all other financial institutions can count on the central bank for financial assistance</a:t>
            </a:r>
            <a:r>
              <a:rPr lang="en-US" sz="2000" dirty="0" smtClean="0">
                <a:solidFill>
                  <a:schemeClr val="tx1"/>
                </a:solidFill>
              </a:rPr>
              <a:t>.</a:t>
            </a:r>
          </a:p>
          <a:p>
            <a:r>
              <a:rPr lang="en-US" sz="2000" dirty="0" smtClean="0">
                <a:solidFill>
                  <a:schemeClr val="tx1"/>
                </a:solidFill>
              </a:rPr>
              <a:t>It is a financial agent for government. The government uses the Central Bank to carry out its economic policies. These policies are known as monetary policies.</a:t>
            </a: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378612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38499"/>
            <a:ext cx="8761413" cy="706964"/>
          </a:xfrm>
        </p:spPr>
        <p:txBody>
          <a:bodyPr/>
          <a:lstStyle/>
          <a:p>
            <a:pPr algn="ctr"/>
            <a:r>
              <a:rPr lang="en-US" b="1" dirty="0" smtClean="0"/>
              <a:t/>
            </a:r>
            <a:br>
              <a:rPr lang="en-US" b="1" dirty="0" smtClean="0"/>
            </a:br>
            <a:r>
              <a:rPr lang="en-US" b="1" dirty="0" smtClean="0"/>
              <a:t>Monetary </a:t>
            </a:r>
            <a:r>
              <a:rPr lang="en-US" b="1" dirty="0"/>
              <a:t>policies</a:t>
            </a:r>
            <a:r>
              <a:rPr lang="en-US" dirty="0"/>
              <a:t/>
            </a:r>
            <a:br>
              <a:rPr lang="en-US" dirty="0"/>
            </a:br>
            <a:endParaRPr lang="en-US" dirty="0"/>
          </a:p>
        </p:txBody>
      </p:sp>
      <p:sp>
        <p:nvSpPr>
          <p:cNvPr id="3" name="Content Placeholder 2"/>
          <p:cNvSpPr>
            <a:spLocks noGrp="1"/>
          </p:cNvSpPr>
          <p:nvPr>
            <p:ph idx="1"/>
          </p:nvPr>
        </p:nvSpPr>
        <p:spPr>
          <a:xfrm>
            <a:off x="609831" y="2250831"/>
            <a:ext cx="10767415" cy="3645877"/>
          </a:xfrm>
        </p:spPr>
        <p:txBody>
          <a:bodyPr numCol="2">
            <a:normAutofit/>
          </a:bodyPr>
          <a:lstStyle/>
          <a:p>
            <a:pPr marL="0" indent="0" algn="ctr">
              <a:buNone/>
            </a:pPr>
            <a:r>
              <a:rPr lang="en-US" sz="2400" dirty="0" smtClean="0">
                <a:solidFill>
                  <a:schemeClr val="tx1"/>
                </a:solidFill>
              </a:rPr>
              <a:t>‘These </a:t>
            </a:r>
            <a:r>
              <a:rPr lang="en-US" sz="2400" dirty="0">
                <a:solidFill>
                  <a:schemeClr val="tx1"/>
                </a:solidFill>
              </a:rPr>
              <a:t>are policies used to affect the level of the money supply to bring about high employment, price stability and sustainable economic growth. The money supply is composed of notes and coins in circulation plus deposits in commercial banks. If this supply is too high then inflation will occur. If the supply is too low the economy may experience an economic depression</a:t>
            </a:r>
            <a:r>
              <a:rPr lang="en-US" sz="2400" dirty="0" smtClean="0">
                <a:solidFill>
                  <a:schemeClr val="tx1"/>
                </a:solidFill>
              </a:rPr>
              <a:t>.’</a:t>
            </a:r>
          </a:p>
          <a:p>
            <a:pPr marL="0" indent="0" algn="ctr">
              <a:buNone/>
            </a:pPr>
            <a:endParaRPr lang="en-US" sz="2400" dirty="0">
              <a:solidFill>
                <a:schemeClr val="tx1"/>
              </a:solidFill>
            </a:endParaRPr>
          </a:p>
          <a:p>
            <a:endParaRPr lang="en-US" sz="2400" dirty="0">
              <a:solidFill>
                <a:schemeClr val="tx1"/>
              </a:solidFill>
            </a:endParaRPr>
          </a:p>
        </p:txBody>
      </p:sp>
      <p:pic>
        <p:nvPicPr>
          <p:cNvPr id="4" name="Picture 3"/>
          <p:cNvPicPr>
            <a:picLocks noChangeAspect="1"/>
          </p:cNvPicPr>
          <p:nvPr/>
        </p:nvPicPr>
        <p:blipFill>
          <a:blip r:embed="rId2"/>
          <a:stretch>
            <a:fillRect/>
          </a:stretch>
        </p:blipFill>
        <p:spPr>
          <a:xfrm>
            <a:off x="6541476" y="3427536"/>
            <a:ext cx="4325815" cy="3430464"/>
          </a:xfrm>
          <a:prstGeom prst="rect">
            <a:avLst/>
          </a:prstGeom>
        </p:spPr>
      </p:pic>
    </p:spTree>
    <p:extLst>
      <p:ext uri="{BB962C8B-B14F-4D97-AF65-F5344CB8AC3E}">
        <p14:creationId xmlns:p14="http://schemas.microsoft.com/office/powerpoint/2010/main" val="387859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Decreasing the money supply</a:t>
            </a:r>
          </a:p>
        </p:txBody>
      </p:sp>
      <p:sp>
        <p:nvSpPr>
          <p:cNvPr id="3" name="Content Placeholder 2"/>
          <p:cNvSpPr>
            <a:spLocks noGrp="1"/>
          </p:cNvSpPr>
          <p:nvPr>
            <p:ph idx="1"/>
          </p:nvPr>
        </p:nvSpPr>
        <p:spPr>
          <a:xfrm>
            <a:off x="1122830" y="2286976"/>
            <a:ext cx="9480693" cy="4342423"/>
          </a:xfrm>
        </p:spPr>
        <p:txBody>
          <a:bodyPr>
            <a:normAutofit/>
          </a:bodyPr>
          <a:lstStyle/>
          <a:p>
            <a:pPr marL="0" indent="0" algn="ctr">
              <a:buNone/>
            </a:pPr>
            <a:endParaRPr lang="en-US" sz="2400" dirty="0" smtClean="0">
              <a:solidFill>
                <a:schemeClr val="tx1"/>
              </a:solidFill>
            </a:endParaRPr>
          </a:p>
          <a:p>
            <a:pPr marL="0" indent="0" algn="ctr">
              <a:buNone/>
            </a:pPr>
            <a:endParaRPr lang="en-US" sz="2400" dirty="0">
              <a:solidFill>
                <a:schemeClr val="tx1"/>
              </a:solidFill>
            </a:endParaRPr>
          </a:p>
          <a:p>
            <a:pPr marL="0" indent="0" algn="ctr">
              <a:buNone/>
            </a:pPr>
            <a:r>
              <a:rPr lang="en-US" sz="2400" dirty="0" smtClean="0">
                <a:solidFill>
                  <a:schemeClr val="tx1"/>
                </a:solidFill>
              </a:rPr>
              <a:t>‘When </a:t>
            </a:r>
            <a:r>
              <a:rPr lang="en-US" sz="2400" dirty="0">
                <a:solidFill>
                  <a:schemeClr val="tx1"/>
                </a:solidFill>
              </a:rPr>
              <a:t>the money supply is too high monetary policies such as </a:t>
            </a:r>
            <a:r>
              <a:rPr lang="en-US" sz="2400" b="1" dirty="0">
                <a:solidFill>
                  <a:schemeClr val="tx1"/>
                </a:solidFill>
              </a:rPr>
              <a:t>high interest rates</a:t>
            </a:r>
            <a:r>
              <a:rPr lang="en-US" sz="2400" dirty="0">
                <a:solidFill>
                  <a:schemeClr val="tx1"/>
                </a:solidFill>
              </a:rPr>
              <a:t>, </a:t>
            </a:r>
            <a:r>
              <a:rPr lang="en-US" sz="2400" b="1" dirty="0">
                <a:solidFill>
                  <a:schemeClr val="tx1"/>
                </a:solidFill>
              </a:rPr>
              <a:t>selling certificates </a:t>
            </a:r>
            <a:r>
              <a:rPr lang="en-US" sz="2400" dirty="0">
                <a:solidFill>
                  <a:schemeClr val="tx1"/>
                </a:solidFill>
              </a:rPr>
              <a:t>of </a:t>
            </a:r>
            <a:r>
              <a:rPr lang="en-US" sz="2400" b="1" dirty="0">
                <a:solidFill>
                  <a:schemeClr val="tx1"/>
                </a:solidFill>
              </a:rPr>
              <a:t>deposits and treasury bills</a:t>
            </a:r>
            <a:r>
              <a:rPr lang="en-US" sz="2400" dirty="0">
                <a:solidFill>
                  <a:schemeClr val="tx1"/>
                </a:solidFill>
              </a:rPr>
              <a:t> and increasing the cash reserve ratio are used to discourage </a:t>
            </a:r>
            <a:r>
              <a:rPr lang="en-US" sz="2400" dirty="0" smtClean="0">
                <a:solidFill>
                  <a:schemeClr val="tx1"/>
                </a:solidFill>
              </a:rPr>
              <a:t>borrowing </a:t>
            </a:r>
            <a:r>
              <a:rPr lang="en-US" sz="2400" dirty="0">
                <a:solidFill>
                  <a:schemeClr val="tx1"/>
                </a:solidFill>
              </a:rPr>
              <a:t>and spending</a:t>
            </a:r>
            <a:r>
              <a:rPr lang="en-US" sz="2400" dirty="0" smtClean="0">
                <a:solidFill>
                  <a:schemeClr val="tx1"/>
                </a:solidFill>
              </a:rPr>
              <a:t>.’</a:t>
            </a:r>
          </a:p>
          <a:p>
            <a:pPr marL="0" indent="0" algn="ctr">
              <a:buNone/>
            </a:pPr>
            <a:endParaRPr lang="en-US" sz="2400" dirty="0">
              <a:solidFill>
                <a:schemeClr val="tx1"/>
              </a:solidFill>
            </a:endParaRPr>
          </a:p>
        </p:txBody>
      </p:sp>
    </p:spTree>
    <p:extLst>
      <p:ext uri="{BB962C8B-B14F-4D97-AF65-F5344CB8AC3E}">
        <p14:creationId xmlns:p14="http://schemas.microsoft.com/office/powerpoint/2010/main" val="343310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Increasing the money supply</a:t>
            </a:r>
          </a:p>
        </p:txBody>
      </p:sp>
      <p:sp>
        <p:nvSpPr>
          <p:cNvPr id="3" name="Content Placeholder 2"/>
          <p:cNvSpPr>
            <a:spLocks noGrp="1"/>
          </p:cNvSpPr>
          <p:nvPr>
            <p:ph idx="1"/>
          </p:nvPr>
        </p:nvSpPr>
        <p:spPr>
          <a:xfrm>
            <a:off x="597877" y="2163884"/>
            <a:ext cx="11007969" cy="4360008"/>
          </a:xfrm>
        </p:spPr>
        <p:txBody>
          <a:bodyPr>
            <a:noAutofit/>
          </a:bodyPr>
          <a:lstStyle/>
          <a:p>
            <a:pPr marL="0" indent="0" algn="ctr">
              <a:lnSpc>
                <a:spcPct val="150000"/>
              </a:lnSpc>
              <a:buNone/>
            </a:pPr>
            <a:r>
              <a:rPr lang="en-US" sz="2000" dirty="0">
                <a:solidFill>
                  <a:schemeClr val="tx1"/>
                </a:solidFill>
              </a:rPr>
              <a:t>To increase the money supply the opposite must be done. Monetary policies such as </a:t>
            </a:r>
            <a:r>
              <a:rPr lang="en-US" sz="2000" b="1" dirty="0">
                <a:solidFill>
                  <a:schemeClr val="tx1"/>
                </a:solidFill>
              </a:rPr>
              <a:t>low interest rates</a:t>
            </a:r>
            <a:r>
              <a:rPr lang="en-US" sz="2000" dirty="0">
                <a:solidFill>
                  <a:schemeClr val="tx1"/>
                </a:solidFill>
              </a:rPr>
              <a:t>, </a:t>
            </a:r>
            <a:r>
              <a:rPr lang="en-US" sz="2000" b="1" dirty="0">
                <a:solidFill>
                  <a:schemeClr val="tx1"/>
                </a:solidFill>
              </a:rPr>
              <a:t>buying securities </a:t>
            </a:r>
            <a:r>
              <a:rPr lang="en-US" sz="2000" dirty="0">
                <a:solidFill>
                  <a:schemeClr val="tx1"/>
                </a:solidFill>
              </a:rPr>
              <a:t>from other financial institutions and decreasing the </a:t>
            </a:r>
            <a:r>
              <a:rPr lang="en-US" sz="2000" b="1" dirty="0">
                <a:solidFill>
                  <a:schemeClr val="tx1"/>
                </a:solidFill>
              </a:rPr>
              <a:t>cash reserve ratio </a:t>
            </a:r>
            <a:r>
              <a:rPr lang="en-US" sz="2000" dirty="0">
                <a:solidFill>
                  <a:schemeClr val="tx1"/>
                </a:solidFill>
              </a:rPr>
              <a:t>are used to encourage borrowing and spending. When interest rates are lowered citizens will borrow funds and reduce savings to purchase assets and consumption items</a:t>
            </a:r>
            <a:r>
              <a:rPr lang="en-US" sz="2000" dirty="0" smtClean="0">
                <a:solidFill>
                  <a:schemeClr val="tx1"/>
                </a:solidFill>
              </a:rPr>
              <a:t>.</a:t>
            </a:r>
          </a:p>
          <a:p>
            <a:pPr marL="0" indent="0" algn="ctr">
              <a:lnSpc>
                <a:spcPct val="150000"/>
              </a:lnSpc>
              <a:buNone/>
            </a:pPr>
            <a:r>
              <a:rPr lang="en-US" sz="2000" dirty="0" smtClean="0">
                <a:solidFill>
                  <a:schemeClr val="tx1"/>
                </a:solidFill>
              </a:rPr>
              <a:t> </a:t>
            </a:r>
            <a:r>
              <a:rPr lang="en-US" sz="2000" dirty="0">
                <a:solidFill>
                  <a:schemeClr val="tx1"/>
                </a:solidFill>
              </a:rPr>
              <a:t>This will increase the money supply in the economy. The government may wish to increase the money supply to boost an economy when there is an economic decline. As the money supply rises demand for goods and services will rise resulting in the expansion of the business sector and the level of employment</a:t>
            </a:r>
            <a:r>
              <a:rPr lang="en-US" dirty="0">
                <a:solidFill>
                  <a:schemeClr val="tx1"/>
                </a:solidFill>
              </a:rPr>
              <a:t>. </a:t>
            </a:r>
          </a:p>
        </p:txBody>
      </p:sp>
    </p:spTree>
    <p:extLst>
      <p:ext uri="{BB962C8B-B14F-4D97-AF65-F5344CB8AC3E}">
        <p14:creationId xmlns:p14="http://schemas.microsoft.com/office/powerpoint/2010/main" val="31902107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122</TotalTime>
  <Words>1411</Words>
  <Application>Microsoft Office PowerPoint</Application>
  <PresentationFormat>Widescreen</PresentationFormat>
  <Paragraphs>70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Ion Boardroom</vt:lpstr>
      <vt:lpstr>Principles of Business  Unit: Business Finance</vt:lpstr>
      <vt:lpstr> Commercial Bank</vt:lpstr>
      <vt:lpstr>Functions of Commercial Bank</vt:lpstr>
      <vt:lpstr> Services offered by Commercial banks </vt:lpstr>
      <vt:lpstr>Central Bank</vt:lpstr>
      <vt:lpstr>Functions of the Central Bank</vt:lpstr>
      <vt:lpstr> Monetary policies </vt:lpstr>
      <vt:lpstr>Decreasing the money supply</vt:lpstr>
      <vt:lpstr>Increasing the money supply</vt:lpstr>
      <vt:lpstr>The regulatory role of the Central Bank in its dealings with commercial banks. </vt:lpstr>
      <vt:lpstr>The regulatory role of the Central Bank in its dealings with commercial banks.</vt:lpstr>
      <vt:lpstr>  Strategies to Manage Personal Income  </vt:lpstr>
      <vt:lpstr>A Budget</vt:lpstr>
      <vt:lpstr>Short Term Financing</vt:lpstr>
      <vt:lpstr>Long Term Financing </vt:lpstr>
      <vt:lpstr>Forms of Savings and Investments</vt:lpstr>
      <vt:lpstr>Forms of Savings and Investments</vt:lpstr>
      <vt:lpstr>The stock market  </vt:lpstr>
      <vt:lpstr>Companies on the Stock Market</vt:lpstr>
      <vt:lpstr>Bear Market</vt:lpstr>
      <vt:lpstr>Bull Market </vt:lpstr>
      <vt:lpstr>Stags </vt:lpstr>
      <vt:lpstr>Cross List </vt:lpstr>
      <vt:lpstr>Stock Broker </vt:lpstr>
      <vt:lpstr>Online Trading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Business  Unit: Business Finance</dc:title>
  <dc:creator>The Jays</dc:creator>
  <cp:lastModifiedBy>The Jays</cp:lastModifiedBy>
  <cp:revision>21</cp:revision>
  <dcterms:created xsi:type="dcterms:W3CDTF">2020-03-31T15:50:04Z</dcterms:created>
  <dcterms:modified xsi:type="dcterms:W3CDTF">2020-03-31T17:52:18Z</dcterms:modified>
</cp:coreProperties>
</file>